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8"/>
  </p:notesMasterIdLst>
  <p:sldIdLst>
    <p:sldId id="315" r:id="rId3"/>
    <p:sldId id="256" r:id="rId4"/>
    <p:sldId id="310" r:id="rId5"/>
    <p:sldId id="305" r:id="rId6"/>
    <p:sldId id="306" r:id="rId7"/>
    <p:sldId id="307" r:id="rId8"/>
    <p:sldId id="308" r:id="rId9"/>
    <p:sldId id="311" r:id="rId10"/>
    <p:sldId id="312" r:id="rId11"/>
    <p:sldId id="313" r:id="rId12"/>
    <p:sldId id="314" r:id="rId13"/>
    <p:sldId id="320" r:id="rId14"/>
    <p:sldId id="260" r:id="rId15"/>
    <p:sldId id="259" r:id="rId16"/>
    <p:sldId id="263" r:id="rId17"/>
    <p:sldId id="294" r:id="rId18"/>
    <p:sldId id="295" r:id="rId19"/>
    <p:sldId id="296" r:id="rId20"/>
    <p:sldId id="317" r:id="rId21"/>
    <p:sldId id="318" r:id="rId22"/>
    <p:sldId id="319" r:id="rId23"/>
    <p:sldId id="316" r:id="rId24"/>
    <p:sldId id="321" r:id="rId25"/>
    <p:sldId id="269" r:id="rId26"/>
    <p:sldId id="267" r:id="rId27"/>
    <p:sldId id="273" r:id="rId28"/>
    <p:sldId id="270" r:id="rId29"/>
    <p:sldId id="298" r:id="rId30"/>
    <p:sldId id="301" r:id="rId31"/>
    <p:sldId id="272" r:id="rId32"/>
    <p:sldId id="302" r:id="rId33"/>
    <p:sldId id="303" r:id="rId34"/>
    <p:sldId id="322" r:id="rId35"/>
    <p:sldId id="323" r:id="rId36"/>
    <p:sldId id="282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314" autoAdjust="0"/>
  </p:normalViewPr>
  <p:slideViewPr>
    <p:cSldViewPr snapToGrid="0">
      <p:cViewPr varScale="1">
        <p:scale>
          <a:sx n="70" d="100"/>
          <a:sy n="70" d="100"/>
        </p:scale>
        <p:origin x="726" y="72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3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56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3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3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44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6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30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885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46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59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6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1.emf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30.emf"/><Relationship Id="rId3" Type="http://schemas.openxmlformats.org/officeDocument/2006/relationships/image" Target="../media/image48.png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3.emf"/><Relationship Id="rId5" Type="http://schemas.openxmlformats.org/officeDocument/2006/relationships/image" Target="../media/image19.emf"/><Relationship Id="rId10" Type="http://schemas.openxmlformats.org/officeDocument/2006/relationships/image" Target="../media/image52.emf"/><Relationship Id="rId4" Type="http://schemas.openxmlformats.org/officeDocument/2006/relationships/image" Target="../media/image18.emf"/><Relationship Id="rId9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7.emf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7.emf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gif"/><Relationship Id="rId12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gif"/><Relationship Id="rId12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2338343" y="76200"/>
            <a:ext cx="736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0125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11000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49000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7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6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6443" y="1006999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nhẩm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tròn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nghìn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ta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làm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thế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nào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818928" y="3736457"/>
            <a:ext cx="7772400" cy="2103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 i="1" dirty="0">
                <a:solidFill>
                  <a:srgbClr val="0070C0"/>
                </a:solidFill>
                <a:latin typeface="Comic Sans MS" pitchFamily="66" charset="0"/>
              </a:rPr>
              <a:t>Khi tính nhẩm các số tròn nghìn, ta cộng, trừ, nhân, chia chữ số hàng cao nhất ( có thể được) rồi thêm 3 chữ số 0 vào bên phải kết quả vừa tìm được.</a:t>
            </a:r>
            <a:endParaRPr lang="en-US" sz="32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79128" y="242306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019574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286784" y="338391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41699" y="435927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10643" y="2471003"/>
            <a:ext cx="1552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5916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994968" y="23773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787130" y="247100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2358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481151" y="338391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6471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835414" y="338391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518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102624" y="333819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chemeClr val="accent1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5911" y="43592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4162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851289" y="43592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8118499" y="431355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chemeClr val="accent1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375106" y="53498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18418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729369" y="53498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8270899" y="530415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4637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8245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486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12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7035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2316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325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     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8931116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558054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200866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25968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5916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2358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34833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  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5916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2358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2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003148" y="1496038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1352" y="1404598"/>
            <a:ext cx="10669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TOÁN</a:t>
            </a:r>
          </a:p>
          <a:p>
            <a:pPr algn="ctr"/>
            <a:endParaRPr lang="en-US" altLang="en-US" sz="4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vi-VN" altLang="en-US" sz="4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ÔN TẬP CÁC SỐ ĐẾN 100000 (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4800" b="1" dirty="0">
              <a:cs typeface="Arial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275027" y="5834771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4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6471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  518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6471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630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22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4162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4162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721918" y="325158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060497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748713" y="410467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857649" y="4096436"/>
            <a:ext cx="14039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166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18418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18418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97508" y="3559986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8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6443" y="1006999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Khi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cộng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trừ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nhiều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chữ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số,con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cần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lưu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ý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gì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818928" y="3736457"/>
            <a:ext cx="7772400" cy="2103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Khi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đặt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tính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Các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chữ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cùng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hàng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phải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thẳng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nhau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Thực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hiện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cộng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(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trừ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)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đúng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51806" y="1828799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824677" y="1307560"/>
            <a:ext cx="4109523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3227228" y="1307559"/>
            <a:ext cx="3439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Bài 3: </a:t>
            </a:r>
            <a:r>
              <a:rPr lang="en-US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&gt; , &lt; , = ?</a:t>
            </a:r>
            <a:endParaRPr lang="en-US" altLang="zh-CN" sz="32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4968241" y="2501237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944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97308" y="-874924"/>
            <a:ext cx="3025764" cy="4807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sp>
        <p:nvSpPr>
          <p:cNvPr id="23" name="矩形 6"/>
          <p:cNvSpPr/>
          <p:nvPr/>
        </p:nvSpPr>
        <p:spPr>
          <a:xfrm>
            <a:off x="8101675" y="179153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998" y="788074"/>
            <a:ext cx="485200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863" y="2143423"/>
            <a:ext cx="485200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Nếu hai số có chữ số bằng nhau thì so sánh từng cặp chữ số ở cùng một hàng kể từ trái sang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3998" y="4371699"/>
            <a:ext cx="485200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000">
                <a:latin typeface="Times New Roman" pitchFamily="18" charset="0"/>
                <a:cs typeface="Times New Roman" pitchFamily="18" charset="0"/>
              </a:rPr>
              <a:t>Nếu hai số có tất cả các cặp chữ số ở từng hàng đều bằng nhau thì hai số đó bằng nhau</a:t>
            </a:r>
            <a:r>
              <a:rPr lang="vi-VN" sz="3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383073" y="318725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310536" y="1147438"/>
            <a:ext cx="7349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&lt;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722422" y="208529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20" name="矩形 6"/>
          <p:cNvSpPr/>
          <p:nvPr/>
        </p:nvSpPr>
        <p:spPr>
          <a:xfrm>
            <a:off x="7978142" y="2940538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612516" y="304517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=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9592669" y="39914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&lt;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906428" y="483726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pic>
        <p:nvPicPr>
          <p:cNvPr id="24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106" y="1670542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66356" y="2454964"/>
            <a:ext cx="5943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cách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so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sánh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nhiều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chữ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Comic Sans MS" pitchFamily="66" charset="0"/>
              </a:rPr>
              <a:t>số</a:t>
            </a:r>
            <a:r>
              <a:rPr lang="en-US" sz="32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13" grpId="0" animBg="1"/>
      <p:bldP spid="16" grpId="0" animBg="1"/>
      <p:bldP spid="19" grpId="0"/>
      <p:bldP spid="26" grpId="0"/>
      <p:bldP spid="27" grpId="0"/>
      <p:bldP spid="20" grpId="0"/>
      <p:bldP spid="29" grpId="0"/>
      <p:bldP spid="30" grpId="0"/>
      <p:bldP spid="31" grpId="0"/>
      <p:bldP spid="25" grpId="0"/>
      <p:bldP spid="2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90613" y="744296"/>
            <a:ext cx="7882188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92197" y="3717265"/>
            <a:ext cx="8067519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143619"/>
            <a:ext cx="3527961" cy="3144218"/>
          </a:xfrm>
          <a:prstGeom prst="rect">
            <a:avLst/>
          </a:prstGeom>
        </p:spPr>
      </p:pic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118641" y="824710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7366985" y="4758695"/>
            <a:ext cx="4825013" cy="2099306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E2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49380">
            <a:off x="2002295" y="142926"/>
            <a:ext cx="683466" cy="8375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97" y="1094995"/>
            <a:ext cx="308748" cy="309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20" y="4231653"/>
            <a:ext cx="3165675" cy="17515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362" y="5964037"/>
            <a:ext cx="642211" cy="9076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4" y="6065683"/>
            <a:ext cx="839125" cy="8251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/>
          <a:srcRect r="84685"/>
          <a:stretch>
            <a:fillRect/>
          </a:stretch>
        </p:blipFill>
        <p:spPr>
          <a:xfrm>
            <a:off x="1606692" y="6014112"/>
            <a:ext cx="942077" cy="8741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/>
          <a:srcRect l="86288" t="-1758" r="-1890" b="1758"/>
          <a:stretch>
            <a:fillRect/>
          </a:stretch>
        </p:blipFill>
        <p:spPr>
          <a:xfrm>
            <a:off x="3433707" y="6234871"/>
            <a:ext cx="959733" cy="8741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7096" y="6349728"/>
            <a:ext cx="446261" cy="5238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307" y="6265236"/>
            <a:ext cx="538625" cy="6322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6356" y="6374936"/>
            <a:ext cx="436444" cy="5122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43" y="6374936"/>
            <a:ext cx="446261" cy="52380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02219">
            <a:off x="8451062" y="5616614"/>
            <a:ext cx="3956905" cy="631824"/>
          </a:xfrm>
          <a:prstGeom prst="rect">
            <a:avLst/>
          </a:prstGeom>
        </p:spPr>
      </p:pic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104627" y="2694472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7905" y="12141"/>
            <a:ext cx="5741410" cy="911867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3331821" y="185686"/>
            <a:ext cx="51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150" dirty="0" err="1" smtClean="0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vi-VN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4: </a:t>
            </a:r>
            <a:endParaRPr lang="zh-CN" altLang="en-US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56 731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65 371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67 351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75 631 .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92 678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82 697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79 862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62 978 .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705557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1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123014" y="4412801"/>
            <a:ext cx="7772400" cy="2103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Lưu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ý: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Cần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xác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định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đúng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thứ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tự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sắp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xếp</a:t>
            </a:r>
            <a:r>
              <a:rPr lang="en-US" sz="3200" i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từ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bé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đến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lớn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hay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lớn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đến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bé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để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làm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chính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Comic Sans MS" pitchFamily="66" charset="0"/>
              </a:rPr>
              <a:t>xác</a:t>
            </a:r>
            <a:r>
              <a:rPr lang="en-US" sz="3200" i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17" y="865"/>
            <a:ext cx="5143237" cy="11769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396" y="864"/>
            <a:ext cx="2056290" cy="6857135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1147264" y="296674"/>
            <a:ext cx="96552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5: Bác Lan ghi chép việc mua hàng theo bảng sau: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22065"/>
              </p:ext>
            </p:extLst>
          </p:nvPr>
        </p:nvGraphicFramePr>
        <p:xfrm>
          <a:off x="1147264" y="979734"/>
          <a:ext cx="9110064" cy="27235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36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6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6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2500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5 cái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6400 đồng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35000 đồng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31686" y="3703322"/>
            <a:ext cx="11988479" cy="19389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100 000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04683"/>
              </p:ext>
            </p:extLst>
          </p:nvPr>
        </p:nvGraphicFramePr>
        <p:xfrm>
          <a:off x="2079084" y="723610"/>
          <a:ext cx="8989299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96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6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6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2500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 cái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5 cái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6400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35000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87828" y="106680"/>
            <a:ext cx="5514012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Tính tiền mua từng loại hàng.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347" y="2506883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110" y="2910595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030" y="3432494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1830" y="3969466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0482" y="4417545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91830" y="4975115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5242" y="5401550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5" grpId="0"/>
      <p:bldP spid="29" grpId="0"/>
      <p:bldP spid="34" grpId="0"/>
      <p:bldP spid="35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26200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160" y="191650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) Số tiền mua bát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2320" y="243840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5120" y="297537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đường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3772" y="3423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5120" y="398102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8532" y="440745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0678" y="269914"/>
            <a:ext cx="8387682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 Bác Lan mua tất cả hết bao nhiêu tiền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4120" y="4964501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Bác Lan mua tất cả hết số tiền là:</a:t>
            </a:r>
            <a:endParaRPr lang="en-US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0874" y="5501473"/>
            <a:ext cx="6703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12 500 + 12 800 + 70 000 = 95 300 (đồng)</a:t>
            </a:r>
          </a:p>
        </p:txBody>
      </p:sp>
    </p:spTree>
    <p:extLst>
      <p:ext uri="{BB962C8B-B14F-4D97-AF65-F5344CB8AC3E}">
        <p14:creationId xmlns:p14="http://schemas.microsoft.com/office/powerpoint/2010/main" val="25797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6" grpId="0" animBg="1"/>
      <p:bldP spid="17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-211722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04864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" y="14897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" y="188976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27433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đường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1092" y="2661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440" y="30513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5852" y="344733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11" y="3907999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1" y="4461997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12 500 + 12800 + 70000 = 95300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2526" y="57588"/>
            <a:ext cx="989983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c) Nếu có 100 000 đồng thì sau khi mua số hàng trên bác Lan còn lại bao nhiêu tiền ?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4652" y="1375502"/>
            <a:ext cx="5595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100 000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7520" y="2852830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100 000 – 95 300 = 4 700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07480" y="1889760"/>
            <a:ext cx="60960" cy="40140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1852" y="3537005"/>
            <a:ext cx="4196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12 500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12 800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70 000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b) 95 300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c) 4 700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8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7" grpId="0"/>
      <p:bldP spid="19" grpId="0"/>
      <p:bldP spid="21" grpId="0" animBg="1"/>
      <p:bldP spid="23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/>
          <p:cNvSpPr>
            <a:spLocks noChangeArrowheads="1"/>
          </p:cNvSpPr>
          <p:nvPr/>
        </p:nvSpPr>
        <p:spPr bwMode="auto">
          <a:xfrm>
            <a:off x="8688388" y="1960563"/>
            <a:ext cx="184150" cy="4206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>
              <a:defRPr/>
            </a:pPr>
            <a:endParaRPr lang="zh-CN" altLang="en-US" sz="2133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63" y="319088"/>
            <a:ext cx="10972800" cy="465137"/>
          </a:xfrm>
        </p:spPr>
        <p:txBody>
          <a:bodyPr rtlCol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siêu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87488" y="1611313"/>
            <a:ext cx="3798887" cy="56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38275" y="2441575"/>
            <a:ext cx="3800475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14475" y="3363913"/>
            <a:ext cx="3798888" cy="56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87488" y="4143375"/>
            <a:ext cx="3798887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87488" y="4989513"/>
            <a:ext cx="3798887" cy="56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4525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13" name="矩形 20"/>
          <p:cNvSpPr>
            <a:spLocks noChangeArrowheads="1"/>
          </p:cNvSpPr>
          <p:nvPr/>
        </p:nvSpPr>
        <p:spPr bwMode="auto">
          <a:xfrm>
            <a:off x="1665288" y="170815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Mua</a:t>
            </a:r>
            <a:r>
              <a:rPr lang="en-US" altLang="zh-CN" sz="1800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2 </a:t>
            </a:r>
            <a:r>
              <a:rPr lang="en-US" altLang="zh-CN" sz="1800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quyển</a:t>
            </a:r>
            <a:r>
              <a:rPr lang="en-US" altLang="zh-CN" sz="1800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800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vở</a:t>
            </a:r>
            <a:r>
              <a:rPr lang="en-US" altLang="zh-CN" sz="1800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ô li</a:t>
            </a: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20"/>
          <p:cNvSpPr>
            <a:spLocks noChangeArrowheads="1"/>
          </p:cNvSpPr>
          <p:nvPr/>
        </p:nvSpPr>
        <p:spPr bwMode="auto">
          <a:xfrm>
            <a:off x="1693863" y="2517775"/>
            <a:ext cx="334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Mua</a:t>
            </a:r>
            <a:r>
              <a:rPr lang="en-US" altLang="zh-CN" sz="1800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3 </a:t>
            </a:r>
            <a:r>
              <a:rPr lang="en-US" altLang="zh-CN" sz="1800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gói</a:t>
            </a:r>
            <a:r>
              <a:rPr lang="en-US" altLang="zh-CN" sz="1800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800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bánh</a:t>
            </a: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1647825" y="4989513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Tổng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số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tiền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mua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hết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các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đồ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vật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trên</a:t>
            </a:r>
            <a:endParaRPr lang="zh-CN" altLang="en-US" sz="1600" b="1" dirty="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1924050" y="4143375"/>
            <a:ext cx="2979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Tính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tổng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số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tiền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của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3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gói</a:t>
            </a:r>
            <a:r>
              <a:rPr lang="en-US" altLang="zh-CN" sz="1600" b="1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bánh</a:t>
            </a:r>
            <a:endParaRPr lang="zh-CN" altLang="en-US" sz="1600" b="1" dirty="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1776413" y="3363913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9013" indent="-3794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2413" indent="-303213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2013" indent="-303213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1613" indent="-303213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88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60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32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0413" indent="-303213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Mua</a:t>
            </a:r>
            <a:r>
              <a:rPr lang="en-US" altLang="zh-CN" sz="1600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1 </a:t>
            </a:r>
            <a:r>
              <a:rPr lang="en-US" altLang="zh-CN" sz="1600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cân</a:t>
            </a:r>
            <a:r>
              <a:rPr lang="en-US" altLang="zh-CN" sz="1600" dirty="0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dirty="0" err="1" smtClean="0">
                <a:solidFill>
                  <a:srgbClr val="FFFFFF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táo</a:t>
            </a:r>
            <a:endParaRPr lang="zh-CN" altLang="en-US" sz="1600" dirty="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285001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 (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</a:t>
            </a:r>
            <a:r>
              <a:rPr lang="en-US" altLang="zh-CN" sz="4400" spc="3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7000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+ 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2000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-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8000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16000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2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36802" y="1268835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8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1486</Words>
  <Application>Microsoft Office PowerPoint</Application>
  <PresentationFormat>Widescreen</PresentationFormat>
  <Paragraphs>456</Paragraphs>
  <Slides>35</Slides>
  <Notes>22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微软雅黑</vt:lpstr>
      <vt:lpstr>微软雅黑</vt:lpstr>
      <vt:lpstr>宋体</vt:lpstr>
      <vt:lpstr>.VnCentury Schoolbook</vt:lpstr>
      <vt:lpstr>Aharoni</vt:lpstr>
      <vt:lpstr>Arial</vt:lpstr>
      <vt:lpstr>Calibri</vt:lpstr>
      <vt:lpstr>Comic Sans MS</vt:lpstr>
      <vt:lpstr>Monotype Sorts</vt:lpstr>
      <vt:lpstr>Times New Roman</vt:lpstr>
      <vt:lpstr>UTM Cooper Black</vt:lpstr>
      <vt:lpstr>方正卡通简体</vt:lpstr>
      <vt:lpstr>等线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đi siêu thị cùng Mẹ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Administrator</cp:lastModifiedBy>
  <cp:revision>77</cp:revision>
  <dcterms:created xsi:type="dcterms:W3CDTF">2017-03-13T01:56:00Z</dcterms:created>
  <dcterms:modified xsi:type="dcterms:W3CDTF">2021-09-22T13:12:35Z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